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659" r:id="rId2"/>
    <p:sldId id="658" r:id="rId3"/>
    <p:sldId id="727" r:id="rId4"/>
    <p:sldId id="729" r:id="rId5"/>
    <p:sldId id="734" r:id="rId6"/>
    <p:sldId id="732" r:id="rId7"/>
    <p:sldId id="735" r:id="rId8"/>
    <p:sldId id="282" r:id="rId9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asos Vasiliou" initials="TV" lastIdx="1" clrIdx="0">
    <p:extLst>
      <p:ext uri="{19B8F6BF-5375-455C-9EA6-DF929625EA0E}">
        <p15:presenceInfo xmlns:p15="http://schemas.microsoft.com/office/powerpoint/2012/main" userId="eb89d014ba593cc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6578"/>
    <a:srgbClr val="D54747"/>
    <a:srgbClr val="089C83"/>
    <a:srgbClr val="E85E5E"/>
    <a:srgbClr val="B3C9C0"/>
    <a:srgbClr val="B21A1A"/>
    <a:srgbClr val="4A6E76"/>
    <a:srgbClr val="71AF90"/>
    <a:srgbClr val="C993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9822" autoAdjust="0"/>
  </p:normalViewPr>
  <p:slideViewPr>
    <p:cSldViewPr snapToObjects="1">
      <p:cViewPr varScale="1">
        <p:scale>
          <a:sx n="83" d="100"/>
          <a:sy n="83" d="100"/>
        </p:scale>
        <p:origin x="696" y="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978315984570581"/>
          <c:y val="4.2944528717228397E-2"/>
          <c:w val="0.49307348732364181"/>
          <c:h val="0.9550766150930135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Οι τιμές θα αυξηθούν</c:v>
                </c:pt>
              </c:strCache>
            </c:strRef>
          </c:tx>
          <c:spPr>
            <a:solidFill>
              <a:srgbClr val="D54747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D921-4F86-9F9C-C9DFC96E514C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AC6B-420B-A02E-AA8FC935FC5B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C6B-420B-A02E-AA8FC935FC5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Φύλλο1!$A$2:$A$5</c:f>
              <c:strCache>
                <c:ptCount val="4"/>
                <c:pt idx="0">
                  <c:v>ΔΞ / ΔΑ</c:v>
                </c:pt>
                <c:pt idx="1">
                  <c:v>Σε κάποιο άλλο μέρος όπου θα πληρώσω διαμονή</c:v>
                </c:pt>
                <c:pt idx="2">
                  <c:v>Στο εξοχικό μου / Στον τόπο καταγωγής μου</c:v>
                </c:pt>
                <c:pt idx="3">
                  <c:v>Στον τόπο μόνιμης διαμονής μου</c:v>
                </c:pt>
              </c:strCache>
            </c:strRef>
          </c:cat>
          <c:val>
            <c:numRef>
              <c:f>Φύλλο1!$B$2:$B$5</c:f>
              <c:numCache>
                <c:formatCode>General</c:formatCode>
                <c:ptCount val="4"/>
                <c:pt idx="0">
                  <c:v>1</c:v>
                </c:pt>
                <c:pt idx="1">
                  <c:v>7</c:v>
                </c:pt>
                <c:pt idx="2">
                  <c:v>31</c:v>
                </c:pt>
                <c:pt idx="3">
                  <c:v>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8F-4A6A-86C8-DEAE9069C9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5977472"/>
        <c:axId val="75979008"/>
      </c:barChart>
      <c:catAx>
        <c:axId val="759774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22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5979008"/>
        <c:crosses val="autoZero"/>
        <c:auto val="1"/>
        <c:lblAlgn val="ctr"/>
        <c:lblOffset val="100"/>
        <c:noMultiLvlLbl val="0"/>
      </c:catAx>
      <c:valAx>
        <c:axId val="75979008"/>
        <c:scaling>
          <c:orientation val="minMax"/>
          <c:max val="100"/>
        </c:scaling>
        <c:delete val="1"/>
        <c:axPos val="b"/>
        <c:numFmt formatCode="General" sourceLinked="1"/>
        <c:majorTickMark val="out"/>
        <c:minorTickMark val="none"/>
        <c:tickLblPos val="none"/>
        <c:crossAx val="75977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160661716894015"/>
          <c:y val="4.2944528717228397E-2"/>
          <c:w val="0.48244078477717001"/>
          <c:h val="0.9550766150930135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Φύλλο1!$B$1</c:f>
              <c:strCache>
                <c:ptCount val="1"/>
                <c:pt idx="0">
                  <c:v>Οι τιμές θα αυξηθούν</c:v>
                </c:pt>
              </c:strCache>
            </c:strRef>
          </c:tx>
          <c:spPr>
            <a:solidFill>
              <a:srgbClr val="546578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D921-4F86-9F9C-C9DFC96E514C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AC6B-420B-A02E-AA8FC935FC5B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AC6B-420B-A02E-AA8FC935FC5B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2000" b="1">
                    <a:solidFill>
                      <a:schemeClr val="tx1"/>
                    </a:solidFill>
                    <a:latin typeface="Century Gothic" panose="020B0502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Φύλλο1!$A$2:$A$6</c:f>
              <c:strCache>
                <c:ptCount val="5"/>
                <c:pt idx="0">
                  <c:v>ΔΞ / ΔΑ</c:v>
                </c:pt>
                <c:pt idx="1">
                  <c:v>Άλλος</c:v>
                </c:pt>
                <c:pt idx="2">
                  <c:v>Δεν συνηθίζω να φεύγω αυτές τις μέρες</c:v>
                </c:pt>
                <c:pt idx="3">
                  <c:v>Ανησυχία για πανδημία</c:v>
                </c:pt>
                <c:pt idx="4">
                  <c:v>Οικονομικοί λόγοι</c:v>
                </c:pt>
              </c:strCache>
            </c:strRef>
          </c:cat>
          <c:val>
            <c:numRef>
              <c:f>Φύλλο1!$B$2:$B$6</c:f>
              <c:numCache>
                <c:formatCode>General</c:formatCode>
                <c:ptCount val="5"/>
                <c:pt idx="0">
                  <c:v>10</c:v>
                </c:pt>
                <c:pt idx="1">
                  <c:v>4</c:v>
                </c:pt>
                <c:pt idx="2">
                  <c:v>23</c:v>
                </c:pt>
                <c:pt idx="3">
                  <c:v>4</c:v>
                </c:pt>
                <c:pt idx="4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C8F-4A6A-86C8-DEAE9069C9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75977472"/>
        <c:axId val="75979008"/>
      </c:barChart>
      <c:catAx>
        <c:axId val="7597747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lang="en-US" sz="2100" b="0" i="0" u="none" strike="noStrike" kern="1200" baseline="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en-US"/>
          </a:p>
        </c:txPr>
        <c:crossAx val="75979008"/>
        <c:crosses val="autoZero"/>
        <c:auto val="1"/>
        <c:lblAlgn val="ctr"/>
        <c:lblOffset val="100"/>
        <c:noMultiLvlLbl val="0"/>
      </c:catAx>
      <c:valAx>
        <c:axId val="75979008"/>
        <c:scaling>
          <c:orientation val="minMax"/>
          <c:max val="100"/>
        </c:scaling>
        <c:delete val="1"/>
        <c:axPos val="b"/>
        <c:numFmt formatCode="General" sourceLinked="1"/>
        <c:majorTickMark val="out"/>
        <c:minorTickMark val="none"/>
        <c:tickLblPos val="none"/>
        <c:crossAx val="759774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20/4/2022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33661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20/4/2022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27829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20/4/2022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604755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20/4/2022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8627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20/4/2022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0947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20/4/2022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43027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20/4/2022</a:t>
            </a:fld>
            <a:endParaRPr lang="el-GR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155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20/4/2022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18859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20/4/2022</a:t>
            </a:fld>
            <a:endParaRPr lang="el-GR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5347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20/4/2022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4221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05A645-2585-4842-9B32-7E1CA207D65A}" type="datetimeFigureOut">
              <a:rPr lang="el-GR" smtClean="0"/>
              <a:pPr/>
              <a:t>20/4/2022</a:t>
            </a:fld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24741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05A645-2585-4842-9B32-7E1CA207D65A}" type="datetimeFigureOut">
              <a:rPr lang="el-GR" smtClean="0"/>
              <a:pPr/>
              <a:t>20/4/2022</a:t>
            </a:fld>
            <a:endParaRPr lang="el-GR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5D465-6189-46CD-98FA-9561F737B5E8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93903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Ορθογώνιο 22">
            <a:extLst>
              <a:ext uri="{FF2B5EF4-FFF2-40B4-BE49-F238E27FC236}">
                <a16:creationId xmlns:a16="http://schemas.microsoft.com/office/drawing/2014/main" id="{37334F63-B061-40CE-90AA-3DF7F979B35C}"/>
              </a:ext>
            </a:extLst>
          </p:cNvPr>
          <p:cNvSpPr/>
          <p:nvPr/>
        </p:nvSpPr>
        <p:spPr>
          <a:xfrm>
            <a:off x="0" y="980728"/>
            <a:ext cx="12192000" cy="1296143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6"/>
          <p:cNvSpPr txBox="1">
            <a:spLocks noChangeArrowheads="1"/>
          </p:cNvSpPr>
          <p:nvPr/>
        </p:nvSpPr>
        <p:spPr bwMode="auto">
          <a:xfrm>
            <a:off x="159193" y="1381496"/>
            <a:ext cx="1085130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2800" b="1" dirty="0">
                <a:solidFill>
                  <a:schemeClr val="bg1"/>
                </a:solidFill>
                <a:latin typeface="Century Gothic" panose="020B0502020202020204" pitchFamily="34" charset="0"/>
                <a:cs typeface="Arial" charset="0"/>
              </a:rPr>
              <a:t>ΕΡΩΤΗΣΗ ΤΗΣ ΕΒΔΟΜΑΔΑΣ</a:t>
            </a:r>
          </a:p>
        </p:txBody>
      </p:sp>
      <p:sp>
        <p:nvSpPr>
          <p:cNvPr id="24" name="TextBox 40">
            <a:extLst>
              <a:ext uri="{FF2B5EF4-FFF2-40B4-BE49-F238E27FC236}">
                <a16:creationId xmlns:a16="http://schemas.microsoft.com/office/drawing/2014/main" id="{164FCD38-71AE-415B-B53E-AAF3CF3621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248" y="2389142"/>
            <a:ext cx="480263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2000" b="1" dirty="0">
                <a:latin typeface="Century Gothic" panose="020B0502020202020204" pitchFamily="34" charset="0"/>
                <a:cs typeface="Arial" charset="0"/>
              </a:rPr>
              <a:t>18 – 20 </a:t>
            </a:r>
            <a:r>
              <a:rPr lang="el-GR" sz="2000" b="1" dirty="0">
                <a:latin typeface="Century Gothic" panose="020B0502020202020204" pitchFamily="34" charset="0"/>
                <a:cs typeface="Arial" charset="0"/>
              </a:rPr>
              <a:t>Απριλίου 2022</a:t>
            </a:r>
          </a:p>
        </p:txBody>
      </p:sp>
      <p:pic>
        <p:nvPicPr>
          <p:cNvPr id="4" name="Εικόνα 3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66E6F2C4-1F68-4D7D-B9C5-34B4683FAA6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65233" y="5013176"/>
            <a:ext cx="3442556" cy="864096"/>
          </a:xfrm>
          <a:prstGeom prst="rect">
            <a:avLst/>
          </a:prstGeom>
        </p:spPr>
      </p:pic>
      <p:pic>
        <p:nvPicPr>
          <p:cNvPr id="5" name="Εικόνα 4">
            <a:extLst>
              <a:ext uri="{FF2B5EF4-FFF2-40B4-BE49-F238E27FC236}">
                <a16:creationId xmlns:a16="http://schemas.microsoft.com/office/drawing/2014/main" id="{75C34F08-3460-438A-B305-B7EC5595768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520" y="2718627"/>
            <a:ext cx="10648230" cy="1852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56274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05055" y="397237"/>
            <a:ext cx="4664120" cy="498683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l-GR" sz="2400" dirty="0">
                <a:solidFill>
                  <a:schemeClr val="tx1"/>
                </a:solidFill>
                <a:latin typeface="Century Gothic" panose="020B0502020202020204" pitchFamily="34" charset="0"/>
              </a:rPr>
              <a:t> η ταυτότητα της έρευνας</a:t>
            </a:r>
            <a:endParaRPr lang="en-US" sz="24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12" name="TextBox 18"/>
          <p:cNvSpPr txBox="1">
            <a:spLocks noChangeArrowheads="1"/>
          </p:cNvSpPr>
          <p:nvPr/>
        </p:nvSpPr>
        <p:spPr bwMode="auto">
          <a:xfrm>
            <a:off x="2444750" y="2408238"/>
            <a:ext cx="1847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l-GR" sz="1600"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13" name="TextBox 23"/>
          <p:cNvSpPr txBox="1">
            <a:spLocks noChangeArrowheads="1"/>
          </p:cNvSpPr>
          <p:nvPr/>
        </p:nvSpPr>
        <p:spPr bwMode="auto">
          <a:xfrm>
            <a:off x="1322057" y="2703118"/>
            <a:ext cx="48736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Ποσοτική Έρευνα με OnLine συμπλήρωση δομημένου ερωτηματολογίου (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CAWI)</a:t>
            </a:r>
            <a:endParaRPr lang="el-GR" sz="1200" b="1" dirty="0">
              <a:latin typeface="Century Gothic" panose="020B0502020202020204" pitchFamily="34" charset="0"/>
              <a:cs typeface="Arial" charset="0"/>
            </a:endParaRPr>
          </a:p>
        </p:txBody>
      </p:sp>
      <p:pic>
        <p:nvPicPr>
          <p:cNvPr id="14" name="Picture 24" descr="people.png"/>
          <p:cNvPicPr>
            <a:picLocks noChangeAspect="1"/>
          </p:cNvPicPr>
          <p:nvPr/>
        </p:nvPicPr>
        <p:blipFill>
          <a:blip r:embed="rId2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3578150"/>
            <a:ext cx="642938" cy="64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25"/>
          <p:cNvSpPr txBox="1">
            <a:spLocks noChangeArrowheads="1"/>
          </p:cNvSpPr>
          <p:nvPr/>
        </p:nvSpPr>
        <p:spPr bwMode="auto">
          <a:xfrm>
            <a:off x="1311275" y="1628801"/>
            <a:ext cx="5504803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 err="1">
                <a:latin typeface="Century Gothic" panose="020B0502020202020204" pitchFamily="34" charset="0"/>
                <a:cs typeface="Arial" charset="0"/>
              </a:rPr>
              <a:t>ProRata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 A.E. Εταιρεία Ερευνών Κοινής Γνώμης και Εφαρμογών Επικοινωνίας (Αριθμός Μητρώου ΕΣΡ: 56)</a:t>
            </a:r>
          </a:p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Εντολέας έρευνας: 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newsbomb.gr </a:t>
            </a:r>
            <a:r>
              <a:rPr lang="en-US" sz="105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DPG Digital Media</a:t>
            </a:r>
            <a:endParaRPr lang="el-GR" sz="1200" b="1" dirty="0">
              <a:latin typeface="Century Gothic" panose="020B0502020202020204" pitchFamily="34" charset="0"/>
              <a:cs typeface="Arial" charset="0"/>
            </a:endParaRPr>
          </a:p>
        </p:txBody>
      </p:sp>
      <p:pic>
        <p:nvPicPr>
          <p:cNvPr id="16" name="Picture 26" descr="letter.png"/>
          <p:cNvPicPr>
            <a:picLocks noChangeAspect="1"/>
          </p:cNvPicPr>
          <p:nvPr/>
        </p:nvPicPr>
        <p:blipFill>
          <a:blip r:embed="rId3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2763" y="1628800"/>
            <a:ext cx="550862" cy="550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Rectangle 27"/>
          <p:cNvSpPr>
            <a:spLocks noChangeArrowheads="1"/>
          </p:cNvSpPr>
          <p:nvPr/>
        </p:nvSpPr>
        <p:spPr bwMode="auto">
          <a:xfrm>
            <a:off x="1313786" y="3787851"/>
            <a:ext cx="471271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Πληθυσμός Στόχος: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 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Αναγνώστες του 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website newsbomb.gr</a:t>
            </a:r>
            <a:endParaRPr lang="el-GR" sz="1200" b="1" dirty="0">
              <a:latin typeface="Century Gothic" panose="020B0502020202020204" pitchFamily="34" charset="0"/>
              <a:cs typeface="Arial" charset="0"/>
            </a:endParaRPr>
          </a:p>
        </p:txBody>
      </p:sp>
      <p:pic>
        <p:nvPicPr>
          <p:cNvPr id="18" name="Picture 30" descr="location.png"/>
          <p:cNvPicPr>
            <a:picLocks noChangeAspect="1"/>
          </p:cNvPicPr>
          <p:nvPr/>
        </p:nvPicPr>
        <p:blipFill>
          <a:blip r:embed="rId4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25" y="4676750"/>
            <a:ext cx="55245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Box 32"/>
          <p:cNvSpPr txBox="1">
            <a:spLocks noChangeArrowheads="1"/>
          </p:cNvSpPr>
          <p:nvPr/>
        </p:nvSpPr>
        <p:spPr bwMode="auto">
          <a:xfrm>
            <a:off x="1120775" y="1509713"/>
            <a:ext cx="18473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l-GR" sz="1600">
              <a:latin typeface="Century Gothic" panose="020B0502020202020204" pitchFamily="34" charset="0"/>
              <a:cs typeface="Arial" charset="0"/>
            </a:endParaRPr>
          </a:p>
        </p:txBody>
      </p:sp>
      <p:sp>
        <p:nvSpPr>
          <p:cNvPr id="21" name="TextBox 33"/>
          <p:cNvSpPr txBox="1">
            <a:spLocks noChangeArrowheads="1"/>
          </p:cNvSpPr>
          <p:nvPr/>
        </p:nvSpPr>
        <p:spPr bwMode="auto">
          <a:xfrm>
            <a:off x="1311276" y="4881093"/>
            <a:ext cx="487362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Γεωγραφική κάλυψη: Σύνολο της επικράτειας</a:t>
            </a:r>
          </a:p>
        </p:txBody>
      </p:sp>
      <p:pic>
        <p:nvPicPr>
          <p:cNvPr id="22" name="Picture 39" descr="calendar.png"/>
          <p:cNvPicPr>
            <a:picLocks noChangeAspect="1"/>
          </p:cNvPicPr>
          <p:nvPr/>
        </p:nvPicPr>
        <p:blipFill>
          <a:blip r:embed="rId5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3480" y="3374256"/>
            <a:ext cx="557212" cy="55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" name="TextBox 40"/>
          <p:cNvSpPr txBox="1">
            <a:spLocks noChangeArrowheads="1"/>
          </p:cNvSpPr>
          <p:nvPr/>
        </p:nvSpPr>
        <p:spPr bwMode="auto">
          <a:xfrm>
            <a:off x="8112783" y="3573016"/>
            <a:ext cx="282587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18 – 20 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Απριλίου 2022</a:t>
            </a:r>
          </a:p>
        </p:txBody>
      </p:sp>
      <p:pic>
        <p:nvPicPr>
          <p:cNvPr id="24" name="Picture 44" descr="commerce.png"/>
          <p:cNvPicPr>
            <a:picLocks noChangeAspect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0136" y="1552137"/>
            <a:ext cx="723900" cy="72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Picture 45" descr="paint.png"/>
          <p:cNvPicPr>
            <a:picLocks noChangeAspect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5613047"/>
            <a:ext cx="58102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" name="TextBox 46"/>
          <p:cNvSpPr txBox="1">
            <a:spLocks noChangeArrowheads="1"/>
          </p:cNvSpPr>
          <p:nvPr/>
        </p:nvSpPr>
        <p:spPr bwMode="auto">
          <a:xfrm>
            <a:off x="1313786" y="5719909"/>
            <a:ext cx="5542466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Μέγεθος δείγματος: 1304 άτομα</a:t>
            </a:r>
          </a:p>
        </p:txBody>
      </p:sp>
      <p:sp>
        <p:nvSpPr>
          <p:cNvPr id="29" name="TextBox 47"/>
          <p:cNvSpPr txBox="1">
            <a:spLocks noChangeArrowheads="1"/>
          </p:cNvSpPr>
          <p:nvPr/>
        </p:nvSpPr>
        <p:spPr bwMode="auto">
          <a:xfrm>
            <a:off x="8112783" y="1595326"/>
            <a:ext cx="3311807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Δειγματοληψία κρίσης</a:t>
            </a:r>
          </a:p>
          <a:p>
            <a:pPr eaLnBrk="1" hangingPunct="1"/>
            <a:endParaRPr lang="el-GR" sz="1200" b="1" dirty="0">
              <a:latin typeface="Century Gothic" panose="020B0502020202020204" pitchFamily="34" charset="0"/>
              <a:cs typeface="Arial" charset="0"/>
            </a:endParaRPr>
          </a:p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Στάθμιση με την από κοινού κατανομή φύλου και ηλικίας βάσει της απογραφής του 2011</a:t>
            </a:r>
            <a:endParaRPr lang="en-US" sz="1200" b="1" dirty="0">
              <a:latin typeface="Century Gothic" panose="020B0502020202020204" pitchFamily="34" charset="0"/>
              <a:cs typeface="Arial" charset="0"/>
            </a:endParaRPr>
          </a:p>
          <a:p>
            <a:pPr eaLnBrk="1" hangingPunct="1"/>
            <a:endParaRPr lang="el-GR" sz="1200" b="1" dirty="0">
              <a:latin typeface="Century Gothic" panose="020B0502020202020204" pitchFamily="34" charset="0"/>
              <a:cs typeface="Arial" charset="0"/>
            </a:endParaRPr>
          </a:p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Μέγιστο τυπικό σφάλμα:</a:t>
            </a:r>
          </a:p>
          <a:p>
            <a:pPr eaLnBrk="1" hangingPunct="1"/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+/- </a:t>
            </a:r>
            <a:r>
              <a:rPr lang="en-US" sz="1200" b="1" dirty="0">
                <a:latin typeface="Century Gothic" panose="020B0502020202020204" pitchFamily="34" charset="0"/>
                <a:cs typeface="Arial" charset="0"/>
              </a:rPr>
              <a:t>2.</a:t>
            </a:r>
            <a:r>
              <a:rPr lang="el-GR" sz="1200" b="1" dirty="0">
                <a:latin typeface="Century Gothic" panose="020B0502020202020204" pitchFamily="34" charset="0"/>
                <a:cs typeface="Arial" charset="0"/>
              </a:rPr>
              <a:t>8% σε διάστημα εμπιστοσύνης 95%</a:t>
            </a:r>
          </a:p>
        </p:txBody>
      </p:sp>
      <p:cxnSp>
        <p:nvCxnSpPr>
          <p:cNvPr id="30" name="Straight Connector 49"/>
          <p:cNvCxnSpPr>
            <a:cxnSpLocks/>
          </p:cNvCxnSpPr>
          <p:nvPr/>
        </p:nvCxnSpPr>
        <p:spPr>
          <a:xfrm>
            <a:off x="6918165" y="548680"/>
            <a:ext cx="0" cy="5852160"/>
          </a:xfrm>
          <a:prstGeom prst="line">
            <a:avLst/>
          </a:prstGeom>
          <a:ln w="101600">
            <a:solidFill>
              <a:srgbClr val="C0000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4" name="Picture 25" descr="icon.png"/>
          <p:cNvPicPr>
            <a:picLocks noChangeAspect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4276160" y="209727"/>
            <a:ext cx="931449" cy="931449"/>
          </a:xfrm>
          <a:prstGeom prst="rect">
            <a:avLst/>
          </a:prstGeom>
        </p:spPr>
      </p:pic>
      <p:pic>
        <p:nvPicPr>
          <p:cNvPr id="35" name="Picture 50" descr="telephone.png"/>
          <p:cNvPicPr>
            <a:picLocks noChangeAspect="1"/>
          </p:cNvPicPr>
          <p:nvPr/>
        </p:nvPicPr>
        <p:blipFill>
          <a:blip r:embed="rId9" cstate="print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552093" y="2584413"/>
            <a:ext cx="547688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6" name="Ομάδα 35">
            <a:extLst>
              <a:ext uri="{FF2B5EF4-FFF2-40B4-BE49-F238E27FC236}">
                <a16:creationId xmlns:a16="http://schemas.microsoft.com/office/drawing/2014/main" id="{04A9E1B2-6E22-4C80-874E-FEFD86BD6506}"/>
              </a:ext>
            </a:extLst>
          </p:cNvPr>
          <p:cNvGrpSpPr/>
          <p:nvPr/>
        </p:nvGrpSpPr>
        <p:grpSpPr>
          <a:xfrm>
            <a:off x="7595034" y="5333631"/>
            <a:ext cx="3018375" cy="668704"/>
            <a:chOff x="1822221" y="6024970"/>
            <a:chExt cx="3018375" cy="668704"/>
          </a:xfrm>
        </p:grpSpPr>
        <p:pic>
          <p:nvPicPr>
            <p:cNvPr id="37" name="Picture 10" descr="esomar icon.png">
              <a:extLst>
                <a:ext uri="{FF2B5EF4-FFF2-40B4-BE49-F238E27FC236}">
                  <a16:creationId xmlns:a16="http://schemas.microsoft.com/office/drawing/2014/main" id="{9E543100-8119-448D-A247-848E3AD0F25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22221" y="6024970"/>
              <a:ext cx="664453" cy="6687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38" name="Ομάδα 37">
              <a:extLst>
                <a:ext uri="{FF2B5EF4-FFF2-40B4-BE49-F238E27FC236}">
                  <a16:creationId xmlns:a16="http://schemas.microsoft.com/office/drawing/2014/main" id="{4AB572FD-314A-4B1C-9893-EF2B8468F2B3}"/>
                </a:ext>
              </a:extLst>
            </p:cNvPr>
            <p:cNvGrpSpPr/>
            <p:nvPr/>
          </p:nvGrpSpPr>
          <p:grpSpPr>
            <a:xfrm>
              <a:off x="2674049" y="6171721"/>
              <a:ext cx="2166547" cy="521953"/>
              <a:chOff x="1067748" y="6229761"/>
              <a:chExt cx="2166547" cy="521953"/>
            </a:xfrm>
          </p:grpSpPr>
          <p:pic>
            <p:nvPicPr>
              <p:cNvPr id="39" name="Εικόνα 38">
                <a:extLst>
                  <a:ext uri="{FF2B5EF4-FFF2-40B4-BE49-F238E27FC236}">
                    <a16:creationId xmlns:a16="http://schemas.microsoft.com/office/drawing/2014/main" id="{8BBB63E6-E38B-446A-8DDB-C7DC44400933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67748" y="6229761"/>
                <a:ext cx="822206" cy="478814"/>
              </a:xfrm>
              <a:prstGeom prst="rect">
                <a:avLst/>
              </a:prstGeom>
            </p:spPr>
          </p:pic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99A2C798-A627-4283-999B-1CE31B854FD6}"/>
                  </a:ext>
                </a:extLst>
              </p:cNvPr>
              <p:cNvSpPr txBox="1"/>
              <p:nvPr/>
            </p:nvSpPr>
            <p:spPr>
              <a:xfrm>
                <a:off x="1895355" y="6382382"/>
                <a:ext cx="13389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900" b="1" dirty="0">
                    <a:latin typeface="Century Gothic" panose="020B0502020202020204" pitchFamily="34" charset="0"/>
                  </a:rPr>
                  <a:t>ΕΝ </a:t>
                </a:r>
                <a:r>
                  <a:rPr lang="en-US" sz="900" b="1" dirty="0">
                    <a:latin typeface="Century Gothic" panose="020B0502020202020204" pitchFamily="34" charset="0"/>
                  </a:rPr>
                  <a:t>ISO 27001:2013</a:t>
                </a:r>
              </a:p>
              <a:p>
                <a:r>
                  <a:rPr lang="en-US" sz="900" b="1" dirty="0">
                    <a:latin typeface="Century Gothic" panose="020B0502020202020204" pitchFamily="34" charset="0"/>
                  </a:rPr>
                  <a:t>No.  20201210004539</a:t>
                </a:r>
                <a:endParaRPr lang="el-GR" sz="900" b="1" dirty="0">
                  <a:latin typeface="Century Gothic" panose="020B0502020202020204" pitchFamily="34" charset="0"/>
                </a:endParaRPr>
              </a:p>
            </p:txBody>
          </p:sp>
        </p:grp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448A6752-D34A-4E02-8424-028068BAA59F}"/>
              </a:ext>
            </a:extLst>
          </p:cNvPr>
          <p:cNvSpPr txBox="1"/>
          <p:nvPr/>
        </p:nvSpPr>
        <p:spPr>
          <a:xfrm>
            <a:off x="1" y="6512799"/>
            <a:ext cx="122111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000" b="1" i="1" dirty="0">
                <a:latin typeface="Century Gothic" panose="020B0502020202020204" pitchFamily="34" charset="0"/>
              </a:rPr>
              <a:t>Σημείωση</a:t>
            </a:r>
            <a:r>
              <a:rPr lang="en-US" sz="1000" b="1" i="1" dirty="0">
                <a:latin typeface="Century Gothic" panose="020B0502020202020204" pitchFamily="34" charset="0"/>
              </a:rPr>
              <a:t>: </a:t>
            </a:r>
            <a:r>
              <a:rPr lang="el-GR" sz="1000" b="1" i="1" dirty="0">
                <a:latin typeface="Century Gothic" panose="020B0502020202020204" pitchFamily="34" charset="0"/>
              </a:rPr>
              <a:t>Τα ποσοστά των κατανομών σε ορισμένες ερωτήσεις ενδέχεται να μην αθροίζουν στο 100% λόγω στρογγυλοποίησης στα ποσοστά των επιμέρους απαντήσεων.</a:t>
            </a:r>
            <a:endParaRPr lang="en-US" sz="1000" b="1" i="1" dirty="0">
              <a:latin typeface="Century Gothic" panose="020B0502020202020204" pitchFamily="34" charset="0"/>
            </a:endParaRPr>
          </a:p>
        </p:txBody>
      </p:sp>
      <p:pic>
        <p:nvPicPr>
          <p:cNvPr id="4" name="Εικόνα 3">
            <a:extLst>
              <a:ext uri="{FF2B5EF4-FFF2-40B4-BE49-F238E27FC236}">
                <a16:creationId xmlns:a16="http://schemas.microsoft.com/office/drawing/2014/main" id="{BC3C4C55-BAE8-48DC-A210-56AD3BEAA197}"/>
              </a:ext>
            </a:extLst>
          </p:cNvPr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2086" y="4643160"/>
            <a:ext cx="2302344" cy="531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876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Τίτλος 7">
            <a:extLst>
              <a:ext uri="{FF2B5EF4-FFF2-40B4-BE49-F238E27FC236}">
                <a16:creationId xmlns:a16="http://schemas.microsoft.com/office/drawing/2014/main" id="{379B9506-936E-49F6-AA5E-EA4CF2AA6BDF}"/>
              </a:ext>
            </a:extLst>
          </p:cNvPr>
          <p:cNvSpPr txBox="1">
            <a:spLocks/>
          </p:cNvSpPr>
          <p:nvPr/>
        </p:nvSpPr>
        <p:spPr>
          <a:xfrm>
            <a:off x="751275" y="211594"/>
            <a:ext cx="11325918" cy="41989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200" b="1" dirty="0">
                <a:latin typeface="Century Gothic" pitchFamily="34" charset="0"/>
              </a:rPr>
              <a:t>Πού θα  περάσετε φέτος τις μέρες του Πάσχα;</a:t>
            </a:r>
            <a:endParaRPr lang="en-GB" sz="2200" b="1" dirty="0">
              <a:latin typeface="Century Gothic" pitchFamily="34" charset="0"/>
            </a:endParaRPr>
          </a:p>
        </p:txBody>
      </p:sp>
      <p:pic>
        <p:nvPicPr>
          <p:cNvPr id="19" name="Picture 10" descr="typography-2.png">
            <a:extLst>
              <a:ext uri="{FF2B5EF4-FFF2-40B4-BE49-F238E27FC236}">
                <a16:creationId xmlns:a16="http://schemas.microsoft.com/office/drawing/2014/main" id="{9DEF874F-0F3D-446F-8F1C-33AF5D9921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54747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366262" y="81941"/>
            <a:ext cx="385013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Γράφημα 1">
            <a:extLst>
              <a:ext uri="{FF2B5EF4-FFF2-40B4-BE49-F238E27FC236}">
                <a16:creationId xmlns:a16="http://schemas.microsoft.com/office/drawing/2014/main" id="{27FC220E-6FD4-48DF-AA77-2704173C36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10880203"/>
              </p:ext>
            </p:extLst>
          </p:nvPr>
        </p:nvGraphicFramePr>
        <p:xfrm>
          <a:off x="674738" y="1340769"/>
          <a:ext cx="1074985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Εικόνα 6">
            <a:extLst>
              <a:ext uri="{FF2B5EF4-FFF2-40B4-BE49-F238E27FC236}">
                <a16:creationId xmlns:a16="http://schemas.microsoft.com/office/drawing/2014/main" id="{89C08092-6A96-43FB-A99B-6771FB30B17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502" y="6381328"/>
            <a:ext cx="398264" cy="398253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E841D96D-0B86-41BF-A21F-7634D1C5D59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pic>
        <p:nvPicPr>
          <p:cNvPr id="10" name="Εικόνα 9">
            <a:extLst>
              <a:ext uri="{FF2B5EF4-FFF2-40B4-BE49-F238E27FC236}">
                <a16:creationId xmlns:a16="http://schemas.microsoft.com/office/drawing/2014/main" id="{7B13A33D-D720-43AA-95DD-CFEB8AC7DC9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22" y="6505874"/>
            <a:ext cx="1552790" cy="270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9764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0" descr="typography-2.png">
            <a:extLst>
              <a:ext uri="{FF2B5EF4-FFF2-40B4-BE49-F238E27FC236}">
                <a16:creationId xmlns:a16="http://schemas.microsoft.com/office/drawing/2014/main" id="{9DEF874F-0F3D-446F-8F1C-33AF5D9921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54747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366262" y="81941"/>
            <a:ext cx="385013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89C08092-6A96-43FB-A99B-6771FB30B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502" y="6381328"/>
            <a:ext cx="398264" cy="398253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E841D96D-0B86-41BF-A21F-7634D1C5D59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pic>
        <p:nvPicPr>
          <p:cNvPr id="10" name="Εικόνα 9">
            <a:extLst>
              <a:ext uri="{FF2B5EF4-FFF2-40B4-BE49-F238E27FC236}">
                <a16:creationId xmlns:a16="http://schemas.microsoft.com/office/drawing/2014/main" id="{7B13A33D-D720-43AA-95DD-CFEB8AC7DC9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22" y="6505874"/>
            <a:ext cx="1552790" cy="270185"/>
          </a:xfrm>
          <a:prstGeom prst="rect">
            <a:avLst/>
          </a:prstGeom>
        </p:spPr>
      </p:pic>
      <p:graphicFrame>
        <p:nvGraphicFramePr>
          <p:cNvPr id="9" name="Πίνακας 11">
            <a:extLst>
              <a:ext uri="{FF2B5EF4-FFF2-40B4-BE49-F238E27FC236}">
                <a16:creationId xmlns:a16="http://schemas.microsoft.com/office/drawing/2014/main" id="{5084ED49-5BDF-49C9-A870-0493E275C4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7968814"/>
              </p:ext>
            </p:extLst>
          </p:nvPr>
        </p:nvGraphicFramePr>
        <p:xfrm>
          <a:off x="263352" y="1916832"/>
          <a:ext cx="11449272" cy="228026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864292">
                  <a:extLst>
                    <a:ext uri="{9D8B030D-6E8A-4147-A177-3AD203B41FA5}">
                      <a16:colId xmlns:a16="http://schemas.microsoft.com/office/drawing/2014/main" val="1291067360"/>
                    </a:ext>
                  </a:extLst>
                </a:gridCol>
                <a:gridCol w="1806905">
                  <a:extLst>
                    <a:ext uri="{9D8B030D-6E8A-4147-A177-3AD203B41FA5}">
                      <a16:colId xmlns:a16="http://schemas.microsoft.com/office/drawing/2014/main" val="2545487370"/>
                    </a:ext>
                  </a:extLst>
                </a:gridCol>
                <a:gridCol w="1806905">
                  <a:extLst>
                    <a:ext uri="{9D8B030D-6E8A-4147-A177-3AD203B41FA5}">
                      <a16:colId xmlns:a16="http://schemas.microsoft.com/office/drawing/2014/main" val="3719048260"/>
                    </a:ext>
                  </a:extLst>
                </a:gridCol>
                <a:gridCol w="1971170">
                  <a:extLst>
                    <a:ext uri="{9D8B030D-6E8A-4147-A177-3AD203B41FA5}">
                      <a16:colId xmlns:a16="http://schemas.microsoft.com/office/drawing/2014/main" val="3746595143"/>
                    </a:ext>
                  </a:extLst>
                </a:gridCol>
              </a:tblGrid>
              <a:tr h="487498">
                <a:tc>
                  <a:txBody>
                    <a:bodyPr/>
                    <a:lstStyle/>
                    <a:p>
                      <a:pPr algn="l"/>
                      <a:r>
                        <a:rPr lang="el-GR" sz="1600" b="1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Βάσει ηλικίας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dirty="0">
                          <a:latin typeface="Century Gothic" panose="020B0502020202020204" pitchFamily="34" charset="0"/>
                        </a:rPr>
                        <a:t>18-34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dirty="0">
                          <a:latin typeface="Century Gothic" panose="020B0502020202020204" pitchFamily="34" charset="0"/>
                        </a:rPr>
                        <a:t>35-54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b="1" dirty="0">
                          <a:latin typeface="Century Gothic" panose="020B0502020202020204" pitchFamily="34" charset="0"/>
                        </a:rPr>
                        <a:t>Άνω των</a:t>
                      </a:r>
                      <a:r>
                        <a:rPr lang="en-US" b="1" dirty="0">
                          <a:latin typeface="Century Gothic" panose="020B0502020202020204" pitchFamily="34" charset="0"/>
                        </a:rPr>
                        <a:t> 55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085816"/>
                  </a:ext>
                </a:extLst>
              </a:tr>
              <a:tr h="448191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Στον τόπο μόνιμης διαμονής μου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4</a:t>
                      </a: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6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57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6401794"/>
                  </a:ext>
                </a:extLst>
              </a:tr>
              <a:tr h="448191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>
                          <a:latin typeface="Century Gothic" panose="020B0502020202020204" pitchFamily="34" charset="0"/>
                        </a:rPr>
                        <a:t>Στο εξοχικό μου / Στον τόπο καταγωγής μου</a:t>
                      </a:r>
                      <a:endParaRPr lang="en-US" sz="180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45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20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6486414"/>
                  </a:ext>
                </a:extLst>
              </a:tr>
              <a:tr h="448191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Σε κάποιο άλλο μέρος όπου θα πληρώσω διαμονή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6859645"/>
                  </a:ext>
                </a:extLst>
              </a:tr>
              <a:tr h="448191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ΔΞ / ΔΑ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800" dirty="0">
                          <a:latin typeface="Century Gothic" panose="020B0502020202020204" pitchFamily="34" charset="0"/>
                        </a:rPr>
                        <a:t>1</a:t>
                      </a:r>
                      <a:endParaRPr lang="en-US" sz="18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9810731"/>
                  </a:ext>
                </a:extLst>
              </a:tr>
            </a:tbl>
          </a:graphicData>
        </a:graphic>
      </p:graphicFrame>
      <p:sp>
        <p:nvSpPr>
          <p:cNvPr id="11" name="Τίτλος 7">
            <a:extLst>
              <a:ext uri="{FF2B5EF4-FFF2-40B4-BE49-F238E27FC236}">
                <a16:creationId xmlns:a16="http://schemas.microsoft.com/office/drawing/2014/main" id="{DF92D10F-8E34-449D-B7C8-A7FDDC7D04F2}"/>
              </a:ext>
            </a:extLst>
          </p:cNvPr>
          <p:cNvSpPr txBox="1">
            <a:spLocks/>
          </p:cNvSpPr>
          <p:nvPr/>
        </p:nvSpPr>
        <p:spPr>
          <a:xfrm>
            <a:off x="751275" y="211594"/>
            <a:ext cx="11325918" cy="41989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200" b="1" dirty="0">
                <a:latin typeface="Century Gothic" pitchFamily="34" charset="0"/>
              </a:rPr>
              <a:t>Πού θα  περάσετε φέτος τις μέρες του Πάσχα;</a:t>
            </a:r>
            <a:endParaRPr lang="en-GB" sz="22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368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0" descr="typography-2.png">
            <a:extLst>
              <a:ext uri="{FF2B5EF4-FFF2-40B4-BE49-F238E27FC236}">
                <a16:creationId xmlns:a16="http://schemas.microsoft.com/office/drawing/2014/main" id="{9DEF874F-0F3D-446F-8F1C-33AF5D9921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54747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366262" y="81941"/>
            <a:ext cx="385013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89C08092-6A96-43FB-A99B-6771FB30B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502" y="6381328"/>
            <a:ext cx="398264" cy="398253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E841D96D-0B86-41BF-A21F-7634D1C5D59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pic>
        <p:nvPicPr>
          <p:cNvPr id="10" name="Εικόνα 9">
            <a:extLst>
              <a:ext uri="{FF2B5EF4-FFF2-40B4-BE49-F238E27FC236}">
                <a16:creationId xmlns:a16="http://schemas.microsoft.com/office/drawing/2014/main" id="{7B13A33D-D720-43AA-95DD-CFEB8AC7DC9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22" y="6505874"/>
            <a:ext cx="1552790" cy="270185"/>
          </a:xfrm>
          <a:prstGeom prst="rect">
            <a:avLst/>
          </a:prstGeom>
        </p:spPr>
      </p:pic>
      <p:graphicFrame>
        <p:nvGraphicFramePr>
          <p:cNvPr id="9" name="Πίνακας 11">
            <a:extLst>
              <a:ext uri="{FF2B5EF4-FFF2-40B4-BE49-F238E27FC236}">
                <a16:creationId xmlns:a16="http://schemas.microsoft.com/office/drawing/2014/main" id="{5084ED49-5BDF-49C9-A870-0493E275C4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6839574"/>
              </p:ext>
            </p:extLst>
          </p:nvPr>
        </p:nvGraphicFramePr>
        <p:xfrm>
          <a:off x="150722" y="1925702"/>
          <a:ext cx="11849933" cy="27274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13230">
                  <a:extLst>
                    <a:ext uri="{9D8B030D-6E8A-4147-A177-3AD203B41FA5}">
                      <a16:colId xmlns:a16="http://schemas.microsoft.com/office/drawing/2014/main" val="129106736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54548737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415696312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757761336"/>
                    </a:ext>
                  </a:extLst>
                </a:gridCol>
                <a:gridCol w="1488257">
                  <a:extLst>
                    <a:ext uri="{9D8B030D-6E8A-4147-A177-3AD203B41FA5}">
                      <a16:colId xmlns:a16="http://schemas.microsoft.com/office/drawing/2014/main" val="3719048260"/>
                    </a:ext>
                  </a:extLst>
                </a:gridCol>
                <a:gridCol w="1104030">
                  <a:extLst>
                    <a:ext uri="{9D8B030D-6E8A-4147-A177-3AD203B41FA5}">
                      <a16:colId xmlns:a16="http://schemas.microsoft.com/office/drawing/2014/main" val="3746595143"/>
                    </a:ext>
                  </a:extLst>
                </a:gridCol>
              </a:tblGrid>
              <a:tr h="583099">
                <a:tc>
                  <a:txBody>
                    <a:bodyPr/>
                    <a:lstStyle/>
                    <a:p>
                      <a:pPr algn="l"/>
                      <a:r>
                        <a:rPr lang="el-GR" sz="1600" b="1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Βάσει ηλικίας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latin typeface="Century Gothic" panose="020B0502020202020204" pitchFamily="34" charset="0"/>
                        </a:rPr>
                        <a:t>Μισθωτοί δημοσίου</a:t>
                      </a:r>
                      <a:endParaRPr lang="en-US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latin typeface="Century Gothic" panose="020B0502020202020204" pitchFamily="34" charset="0"/>
                        </a:rPr>
                        <a:t>Μισθωτοί Ιδιωτικού</a:t>
                      </a:r>
                      <a:endParaRPr lang="en-US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latin typeface="Century Gothic" panose="020B0502020202020204" pitchFamily="34" charset="0"/>
                        </a:rPr>
                        <a:t>Συνταξιούχοι</a:t>
                      </a:r>
                      <a:endParaRPr lang="en-US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latin typeface="Century Gothic" panose="020B0502020202020204" pitchFamily="34" charset="0"/>
                        </a:rPr>
                        <a:t>Ελεύθεροι Επαγγελματίες</a:t>
                      </a:r>
                      <a:endParaRPr lang="en-US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latin typeface="Century Gothic" panose="020B0502020202020204" pitchFamily="34" charset="0"/>
                        </a:rPr>
                        <a:t>Άνεργοι</a:t>
                      </a:r>
                      <a:endParaRPr lang="en-US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085816"/>
                  </a:ext>
                </a:extLst>
              </a:tr>
              <a:tr h="536084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Στον τόπο μόνιμης διαμονής μου</a:t>
                      </a:r>
                      <a:endParaRPr lang="en-US" sz="17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entury Gothic" panose="020B0502020202020204" pitchFamily="34" charset="0"/>
                        </a:rPr>
                        <a:t>58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entury Gothic" panose="020B0502020202020204" pitchFamily="34" charset="0"/>
                        </a:rPr>
                        <a:t>5</a:t>
                      </a: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1</a:t>
                      </a:r>
                      <a:endParaRPr lang="en-US" sz="17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entury Gothic" panose="020B0502020202020204" pitchFamily="34" charset="0"/>
                        </a:rPr>
                        <a:t>7</a:t>
                      </a: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9</a:t>
                      </a:r>
                      <a:endParaRPr lang="en-US" sz="17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entury Gothic" panose="020B0502020202020204" pitchFamily="34" charset="0"/>
                        </a:rPr>
                        <a:t>64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entury Gothic" panose="020B0502020202020204" pitchFamily="34" charset="0"/>
                        </a:rPr>
                        <a:t>78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6401794"/>
                  </a:ext>
                </a:extLst>
              </a:tr>
              <a:tr h="536084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Στο εξοχικό μου / Στον τόπο καταγωγής μου</a:t>
                      </a:r>
                      <a:endParaRPr lang="en-US" sz="17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entury Gothic" panose="020B0502020202020204" pitchFamily="34" charset="0"/>
                        </a:rPr>
                        <a:t>3</a:t>
                      </a: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7</a:t>
                      </a:r>
                      <a:endParaRPr lang="en-US" sz="17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entury Gothic" panose="020B0502020202020204" pitchFamily="34" charset="0"/>
                        </a:rPr>
                        <a:t>38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entury Gothic" panose="020B0502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entury Gothic" panose="020B0502020202020204" pitchFamily="34" charset="0"/>
                        </a:rPr>
                        <a:t>2</a:t>
                      </a: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8</a:t>
                      </a:r>
                      <a:endParaRPr lang="en-US" sz="17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entury Gothic" panose="020B0502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6486414"/>
                  </a:ext>
                </a:extLst>
              </a:tr>
              <a:tr h="536084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Σε κάποιο άλλο μέρος όπου θα πληρώσω διαμονή</a:t>
                      </a:r>
                      <a:endParaRPr lang="en-US" sz="17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entury Gothic" panose="020B0502020202020204" pitchFamily="34" charset="0"/>
                        </a:rPr>
                        <a:t>1</a:t>
                      </a: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1</a:t>
                      </a:r>
                      <a:endParaRPr lang="en-US" sz="17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6</a:t>
                      </a:r>
                      <a:endParaRPr lang="en-US" sz="17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3</a:t>
                      </a:r>
                      <a:endParaRPr lang="en-US" sz="17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6859645"/>
                  </a:ext>
                </a:extLst>
              </a:tr>
              <a:tr h="536084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entury Gothic" panose="020B0502020202020204" pitchFamily="34" charset="0"/>
                        </a:rPr>
                        <a:t>ΔΞ / ΔΑ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0</a:t>
                      </a:r>
                      <a:endParaRPr lang="en-US" sz="17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entury Gothic" panose="020B0502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1</a:t>
                      </a:r>
                      <a:endParaRPr lang="en-US" sz="17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1</a:t>
                      </a:r>
                      <a:endParaRPr lang="en-US" sz="17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9810731"/>
                  </a:ext>
                </a:extLst>
              </a:tr>
            </a:tbl>
          </a:graphicData>
        </a:graphic>
      </p:graphicFrame>
      <p:sp>
        <p:nvSpPr>
          <p:cNvPr id="11" name="Τίτλος 7">
            <a:extLst>
              <a:ext uri="{FF2B5EF4-FFF2-40B4-BE49-F238E27FC236}">
                <a16:creationId xmlns:a16="http://schemas.microsoft.com/office/drawing/2014/main" id="{DF92D10F-8E34-449D-B7C8-A7FDDC7D04F2}"/>
              </a:ext>
            </a:extLst>
          </p:cNvPr>
          <p:cNvSpPr txBox="1">
            <a:spLocks/>
          </p:cNvSpPr>
          <p:nvPr/>
        </p:nvSpPr>
        <p:spPr>
          <a:xfrm>
            <a:off x="751275" y="211594"/>
            <a:ext cx="11325918" cy="41989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200" b="1" dirty="0">
                <a:latin typeface="Century Gothic" pitchFamily="34" charset="0"/>
              </a:rPr>
              <a:t>Πού θα  περάσετε φέτος τις μέρες του Πάσχα;</a:t>
            </a:r>
            <a:endParaRPr lang="en-GB" sz="2200" b="1" dirty="0"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96584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Τίτλος 7">
            <a:extLst>
              <a:ext uri="{FF2B5EF4-FFF2-40B4-BE49-F238E27FC236}">
                <a16:creationId xmlns:a16="http://schemas.microsoft.com/office/drawing/2014/main" id="{379B9506-936E-49F6-AA5E-EA4CF2AA6BDF}"/>
              </a:ext>
            </a:extLst>
          </p:cNvPr>
          <p:cNvSpPr txBox="1">
            <a:spLocks/>
          </p:cNvSpPr>
          <p:nvPr/>
        </p:nvSpPr>
        <p:spPr>
          <a:xfrm>
            <a:off x="751275" y="211594"/>
            <a:ext cx="11325918" cy="6971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200" b="1" dirty="0">
                <a:latin typeface="Century Gothic" pitchFamily="34" charset="0"/>
              </a:rPr>
              <a:t>Ποιος είναι ο βασικός λόγος για τον οποίο θα περάσετε τις μέρες του Πάσχα στον μόνιμο τόπο διαμονής σας;</a:t>
            </a:r>
            <a:endParaRPr lang="en-GB" sz="2200" b="1" dirty="0">
              <a:latin typeface="Century Gothic" pitchFamily="34" charset="0"/>
            </a:endParaRPr>
          </a:p>
        </p:txBody>
      </p:sp>
      <p:pic>
        <p:nvPicPr>
          <p:cNvPr id="19" name="Picture 10" descr="typography-2.png">
            <a:extLst>
              <a:ext uri="{FF2B5EF4-FFF2-40B4-BE49-F238E27FC236}">
                <a16:creationId xmlns:a16="http://schemas.microsoft.com/office/drawing/2014/main" id="{9DEF874F-0F3D-446F-8F1C-33AF5D9921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54747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366262" y="81941"/>
            <a:ext cx="385013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Γράφημα 1">
            <a:extLst>
              <a:ext uri="{FF2B5EF4-FFF2-40B4-BE49-F238E27FC236}">
                <a16:creationId xmlns:a16="http://schemas.microsoft.com/office/drawing/2014/main" id="{27FC220E-6FD4-48DF-AA77-2704173C36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6907338"/>
              </p:ext>
            </p:extLst>
          </p:nvPr>
        </p:nvGraphicFramePr>
        <p:xfrm>
          <a:off x="332447" y="1329425"/>
          <a:ext cx="10749854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Εικόνα 6">
            <a:extLst>
              <a:ext uri="{FF2B5EF4-FFF2-40B4-BE49-F238E27FC236}">
                <a16:creationId xmlns:a16="http://schemas.microsoft.com/office/drawing/2014/main" id="{89C08092-6A96-43FB-A99B-6771FB30B172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502" y="6381328"/>
            <a:ext cx="398264" cy="398253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E841D96D-0B86-41BF-A21F-7634D1C5D59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pic>
        <p:nvPicPr>
          <p:cNvPr id="10" name="Εικόνα 9">
            <a:extLst>
              <a:ext uri="{FF2B5EF4-FFF2-40B4-BE49-F238E27FC236}">
                <a16:creationId xmlns:a16="http://schemas.microsoft.com/office/drawing/2014/main" id="{7B13A33D-D720-43AA-95DD-CFEB8AC7DC90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22" y="6505874"/>
            <a:ext cx="1552790" cy="270185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A884DAD8-57CC-4F72-A4ED-3F066D4D0DCE}"/>
              </a:ext>
            </a:extLst>
          </p:cNvPr>
          <p:cNvSpPr txBox="1"/>
          <p:nvPr/>
        </p:nvSpPr>
        <p:spPr>
          <a:xfrm>
            <a:off x="4580345" y="632031"/>
            <a:ext cx="62940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100" b="1" i="1" dirty="0">
                <a:solidFill>
                  <a:srgbClr val="C00000"/>
                </a:solidFill>
                <a:latin typeface="Century Gothic" panose="020B0502020202020204" pitchFamily="34" charset="0"/>
              </a:rPr>
              <a:t>*Μεταξύ του 61% που απάντησε ότι δεν θα φύγει από τον μόνιμο τόπο διαμονής του</a:t>
            </a:r>
            <a:endParaRPr lang="en-US" sz="1100" b="1" i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85089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Τίτλος 7">
            <a:extLst>
              <a:ext uri="{FF2B5EF4-FFF2-40B4-BE49-F238E27FC236}">
                <a16:creationId xmlns:a16="http://schemas.microsoft.com/office/drawing/2014/main" id="{379B9506-936E-49F6-AA5E-EA4CF2AA6BDF}"/>
              </a:ext>
            </a:extLst>
          </p:cNvPr>
          <p:cNvSpPr txBox="1">
            <a:spLocks/>
          </p:cNvSpPr>
          <p:nvPr/>
        </p:nvSpPr>
        <p:spPr>
          <a:xfrm>
            <a:off x="751275" y="211594"/>
            <a:ext cx="11325918" cy="697126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sz="2200" b="1" dirty="0">
                <a:latin typeface="Century Gothic" pitchFamily="34" charset="0"/>
              </a:rPr>
              <a:t>Ποιος είναι ο βασικός λόγος για τον οποίο θα περάσετε τις μέρες του Πάσχα στον μόνιμο τόπο διαμονής σας;</a:t>
            </a:r>
            <a:endParaRPr lang="en-GB" sz="2200" b="1" dirty="0">
              <a:latin typeface="Century Gothic" pitchFamily="34" charset="0"/>
            </a:endParaRPr>
          </a:p>
        </p:txBody>
      </p:sp>
      <p:pic>
        <p:nvPicPr>
          <p:cNvPr id="19" name="Picture 10" descr="typography-2.png">
            <a:extLst>
              <a:ext uri="{FF2B5EF4-FFF2-40B4-BE49-F238E27FC236}">
                <a16:creationId xmlns:a16="http://schemas.microsoft.com/office/drawing/2014/main" id="{9DEF874F-0F3D-446F-8F1C-33AF5D99217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rgbClr val="D54747">
                <a:tint val="45000"/>
                <a:satMod val="400000"/>
              </a:srgbClr>
            </a:duotone>
          </a:blip>
          <a:srcRect/>
          <a:stretch>
            <a:fillRect/>
          </a:stretch>
        </p:blipFill>
        <p:spPr bwMode="auto">
          <a:xfrm>
            <a:off x="366262" y="81941"/>
            <a:ext cx="385013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Εικόνα 6">
            <a:extLst>
              <a:ext uri="{FF2B5EF4-FFF2-40B4-BE49-F238E27FC236}">
                <a16:creationId xmlns:a16="http://schemas.microsoft.com/office/drawing/2014/main" id="{89C08092-6A96-43FB-A99B-6771FB30B1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7502" y="6381328"/>
            <a:ext cx="398264" cy="398253"/>
          </a:xfrm>
          <a:prstGeom prst="rect">
            <a:avLst/>
          </a:prstGeom>
        </p:spPr>
      </p:pic>
      <p:pic>
        <p:nvPicPr>
          <p:cNvPr id="8" name="Εικόνα 7">
            <a:extLst>
              <a:ext uri="{FF2B5EF4-FFF2-40B4-BE49-F238E27FC236}">
                <a16:creationId xmlns:a16="http://schemas.microsoft.com/office/drawing/2014/main" id="{E841D96D-0B86-41BF-A21F-7634D1C5D598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7867" y="6507928"/>
            <a:ext cx="1199326" cy="276953"/>
          </a:xfrm>
          <a:prstGeom prst="rect">
            <a:avLst/>
          </a:prstGeom>
        </p:spPr>
      </p:pic>
      <p:pic>
        <p:nvPicPr>
          <p:cNvPr id="10" name="Εικόνα 9">
            <a:extLst>
              <a:ext uri="{FF2B5EF4-FFF2-40B4-BE49-F238E27FC236}">
                <a16:creationId xmlns:a16="http://schemas.microsoft.com/office/drawing/2014/main" id="{7B13A33D-D720-43AA-95DD-CFEB8AC7DC90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722" y="6505874"/>
            <a:ext cx="1552790" cy="270185"/>
          </a:xfrm>
          <a:prstGeom prst="rect">
            <a:avLst/>
          </a:prstGeom>
        </p:spPr>
      </p:pic>
      <p:graphicFrame>
        <p:nvGraphicFramePr>
          <p:cNvPr id="11" name="Πίνακας 11">
            <a:extLst>
              <a:ext uri="{FF2B5EF4-FFF2-40B4-BE49-F238E27FC236}">
                <a16:creationId xmlns:a16="http://schemas.microsoft.com/office/drawing/2014/main" id="{DE2A0ABE-7893-494B-95C3-7CA6A0F986D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961924"/>
              </p:ext>
            </p:extLst>
          </p:nvPr>
        </p:nvGraphicFramePr>
        <p:xfrm>
          <a:off x="150722" y="1925702"/>
          <a:ext cx="11849933" cy="326351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513230">
                  <a:extLst>
                    <a:ext uri="{9D8B030D-6E8A-4147-A177-3AD203B41FA5}">
                      <a16:colId xmlns:a16="http://schemas.microsoft.com/office/drawing/2014/main" val="129106736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54548737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4156963120"/>
                    </a:ext>
                  </a:extLst>
                </a:gridCol>
                <a:gridCol w="1440160">
                  <a:extLst>
                    <a:ext uri="{9D8B030D-6E8A-4147-A177-3AD203B41FA5}">
                      <a16:colId xmlns:a16="http://schemas.microsoft.com/office/drawing/2014/main" val="757761336"/>
                    </a:ext>
                  </a:extLst>
                </a:gridCol>
                <a:gridCol w="1488257">
                  <a:extLst>
                    <a:ext uri="{9D8B030D-6E8A-4147-A177-3AD203B41FA5}">
                      <a16:colId xmlns:a16="http://schemas.microsoft.com/office/drawing/2014/main" val="3719048260"/>
                    </a:ext>
                  </a:extLst>
                </a:gridCol>
                <a:gridCol w="1104030">
                  <a:extLst>
                    <a:ext uri="{9D8B030D-6E8A-4147-A177-3AD203B41FA5}">
                      <a16:colId xmlns:a16="http://schemas.microsoft.com/office/drawing/2014/main" val="3746595143"/>
                    </a:ext>
                  </a:extLst>
                </a:gridCol>
              </a:tblGrid>
              <a:tr h="583099">
                <a:tc>
                  <a:txBody>
                    <a:bodyPr/>
                    <a:lstStyle/>
                    <a:p>
                      <a:pPr algn="l"/>
                      <a:r>
                        <a:rPr lang="el-GR" sz="1600" b="1" dirty="0">
                          <a:solidFill>
                            <a:srgbClr val="C00000"/>
                          </a:solidFill>
                          <a:latin typeface="Century Gothic" panose="020B0502020202020204" pitchFamily="34" charset="0"/>
                        </a:rPr>
                        <a:t>Βάσει ηλικίας</a:t>
                      </a:r>
                      <a:endParaRPr lang="en-US" sz="1600" b="1" dirty="0">
                        <a:solidFill>
                          <a:srgbClr val="C00000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latin typeface="Century Gothic" panose="020B0502020202020204" pitchFamily="34" charset="0"/>
                        </a:rPr>
                        <a:t>Μισθωτοί δημοσίου</a:t>
                      </a:r>
                      <a:endParaRPr lang="en-US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latin typeface="Century Gothic" panose="020B0502020202020204" pitchFamily="34" charset="0"/>
                        </a:rPr>
                        <a:t>Μισθωτοί Ιδιωτικού</a:t>
                      </a:r>
                      <a:endParaRPr lang="en-US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latin typeface="Century Gothic" panose="020B0502020202020204" pitchFamily="34" charset="0"/>
                        </a:rPr>
                        <a:t>Συνταξιούχοι</a:t>
                      </a:r>
                      <a:endParaRPr lang="en-US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latin typeface="Century Gothic" panose="020B0502020202020204" pitchFamily="34" charset="0"/>
                        </a:rPr>
                        <a:t>Ελεύθεροι Επαγγελματίες</a:t>
                      </a:r>
                      <a:endParaRPr lang="en-US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400" b="1" dirty="0">
                          <a:latin typeface="Century Gothic" panose="020B0502020202020204" pitchFamily="34" charset="0"/>
                        </a:rPr>
                        <a:t>Άνεργοι</a:t>
                      </a:r>
                      <a:endParaRPr lang="en-US" sz="1400" b="1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01085816"/>
                  </a:ext>
                </a:extLst>
              </a:tr>
              <a:tr h="536084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Οικονομικοί λόγοι</a:t>
                      </a:r>
                      <a:endParaRPr lang="en-US" sz="17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58</a:t>
                      </a:r>
                      <a:endParaRPr lang="en-US" sz="17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61</a:t>
                      </a:r>
                      <a:endParaRPr lang="en-US" sz="17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63</a:t>
                      </a:r>
                      <a:endParaRPr lang="en-US" sz="17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47</a:t>
                      </a:r>
                      <a:endParaRPr lang="en-US" sz="17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74</a:t>
                      </a:r>
                      <a:endParaRPr lang="en-US" sz="17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56401794"/>
                  </a:ext>
                </a:extLst>
              </a:tr>
              <a:tr h="536084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Ανησυχία για την πανδημία</a:t>
                      </a:r>
                      <a:endParaRPr lang="en-US" sz="17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8</a:t>
                      </a:r>
                      <a:endParaRPr lang="en-US" sz="17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3</a:t>
                      </a:r>
                      <a:endParaRPr lang="en-US" sz="17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6</a:t>
                      </a:r>
                      <a:endParaRPr lang="en-US" sz="17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6</a:t>
                      </a:r>
                      <a:endParaRPr lang="en-US" sz="17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0</a:t>
                      </a:r>
                      <a:endParaRPr lang="en-US" sz="17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6486414"/>
                  </a:ext>
                </a:extLst>
              </a:tr>
              <a:tr h="536084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Δεν συνηθίζω να φεύγω αυτές τι μέρες</a:t>
                      </a:r>
                      <a:endParaRPr lang="en-US" sz="17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19</a:t>
                      </a:r>
                      <a:endParaRPr lang="en-US" sz="17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26</a:t>
                      </a:r>
                      <a:endParaRPr lang="en-US" sz="17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29</a:t>
                      </a:r>
                      <a:endParaRPr lang="en-US" sz="17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26</a:t>
                      </a:r>
                      <a:endParaRPr lang="en-US" sz="17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14</a:t>
                      </a:r>
                      <a:endParaRPr lang="en-US" sz="17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96859645"/>
                  </a:ext>
                </a:extLst>
              </a:tr>
              <a:tr h="536084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Άλλος</a:t>
                      </a:r>
                      <a:endParaRPr lang="en-US" sz="17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8</a:t>
                      </a:r>
                      <a:endParaRPr lang="en-US" sz="17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3</a:t>
                      </a:r>
                      <a:endParaRPr lang="en-US" sz="17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1</a:t>
                      </a:r>
                      <a:endParaRPr lang="en-US" sz="17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6</a:t>
                      </a:r>
                      <a:endParaRPr lang="en-US" sz="17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0</a:t>
                      </a:r>
                      <a:endParaRPr lang="en-US" sz="17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587885"/>
                  </a:ext>
                </a:extLst>
              </a:tr>
              <a:tr h="536084">
                <a:tc>
                  <a:txBody>
                    <a:bodyPr/>
                    <a:lstStyle/>
                    <a:p>
                      <a:pPr marL="38100" marR="38100" algn="l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dirty="0">
                          <a:latin typeface="Century Gothic" panose="020B0502020202020204" pitchFamily="34" charset="0"/>
                        </a:rPr>
                        <a:t>ΔΞ / ΔΑ</a:t>
                      </a:r>
                    </a:p>
                  </a:txBody>
                  <a:tcPr marL="0" marR="0" marT="0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7</a:t>
                      </a:r>
                      <a:endParaRPr lang="en-US" sz="17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7</a:t>
                      </a:r>
                      <a:endParaRPr lang="en-US" sz="17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1</a:t>
                      </a:r>
                      <a:endParaRPr lang="en-US" sz="17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15</a:t>
                      </a:r>
                      <a:endParaRPr lang="en-US" sz="17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l-GR" sz="1700" dirty="0">
                          <a:latin typeface="Century Gothic" panose="020B0502020202020204" pitchFamily="34" charset="0"/>
                        </a:rPr>
                        <a:t>12</a:t>
                      </a:r>
                      <a:endParaRPr lang="en-US" sz="1700" dirty="0">
                        <a:latin typeface="Century Gothic" panose="020B0502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89810731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119B1079-71BB-470F-90B5-69F88E349443}"/>
              </a:ext>
            </a:extLst>
          </p:cNvPr>
          <p:cNvSpPr txBox="1"/>
          <p:nvPr/>
        </p:nvSpPr>
        <p:spPr>
          <a:xfrm>
            <a:off x="4580345" y="632031"/>
            <a:ext cx="62940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100" b="1" i="1" dirty="0">
                <a:solidFill>
                  <a:srgbClr val="C00000"/>
                </a:solidFill>
                <a:latin typeface="Century Gothic" panose="020B0502020202020204" pitchFamily="34" charset="0"/>
              </a:rPr>
              <a:t>*Μεταξύ του 61% που απάντησε ότι δεν θα φύγει από τον μόνιμο τόπο διαμονής του</a:t>
            </a:r>
            <a:endParaRPr lang="en-US" sz="1100" b="1" i="1" dirty="0">
              <a:solidFill>
                <a:srgbClr val="C000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8084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Ομάδα 13"/>
          <p:cNvGrpSpPr/>
          <p:nvPr/>
        </p:nvGrpSpPr>
        <p:grpSpPr>
          <a:xfrm>
            <a:off x="5364831" y="6280058"/>
            <a:ext cx="1462339" cy="261610"/>
            <a:chOff x="2684658" y="6171883"/>
            <a:chExt cx="1462339" cy="261610"/>
          </a:xfrm>
        </p:grpSpPr>
        <p:sp>
          <p:nvSpPr>
            <p:cNvPr id="15" name="TextBox 14"/>
            <p:cNvSpPr txBox="1"/>
            <p:nvPr/>
          </p:nvSpPr>
          <p:spPr>
            <a:xfrm>
              <a:off x="2878864" y="6171883"/>
              <a:ext cx="1268133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sz="1100" b="1" dirty="0">
                  <a:latin typeface="Century Gothic" panose="020B0502020202020204" pitchFamily="34" charset="0"/>
                </a:rPr>
                <a:t>Prorata 20</a:t>
              </a:r>
              <a:r>
                <a:rPr lang="el-GR" sz="1100" b="1" dirty="0">
                  <a:latin typeface="Century Gothic" panose="020B0502020202020204" pitchFamily="34" charset="0"/>
                </a:rPr>
                <a:t>22</a:t>
              </a:r>
            </a:p>
          </p:txBody>
        </p:sp>
        <p:pic>
          <p:nvPicPr>
            <p:cNvPr id="16" name="Εικόνα 15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684658" y="6182422"/>
              <a:ext cx="245722" cy="245722"/>
            </a:xfrm>
            <a:prstGeom prst="rect">
              <a:avLst/>
            </a:prstGeom>
          </p:spPr>
        </p:pic>
      </p:grpSp>
      <p:pic>
        <p:nvPicPr>
          <p:cNvPr id="6" name="Εικόνα 5" descr="Εικόνα που περιέχει κείμενο&#10;&#10;Περιγραφή που δημιουργήθηκε αυτόματα">
            <a:extLst>
              <a:ext uri="{FF2B5EF4-FFF2-40B4-BE49-F238E27FC236}">
                <a16:creationId xmlns:a16="http://schemas.microsoft.com/office/drawing/2014/main" id="{59737829-F075-4563-B70A-2C8BA404EE0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9419" y="2905260"/>
            <a:ext cx="4173163" cy="10474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5100402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14881</TotalTime>
  <Words>394</Words>
  <Application>Microsoft Office PowerPoint</Application>
  <PresentationFormat>Widescreen</PresentationFormat>
  <Paragraphs>113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Θέμα του Office</vt:lpstr>
      <vt:lpstr>PowerPoint Presentation</vt:lpstr>
      <vt:lpstr> η ταυτότητα της έρευνας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Office02</dc:creator>
  <cp:lastModifiedBy>Angelos Seriatos</cp:lastModifiedBy>
  <cp:revision>497</cp:revision>
  <dcterms:created xsi:type="dcterms:W3CDTF">2018-09-18T11:13:14Z</dcterms:created>
  <dcterms:modified xsi:type="dcterms:W3CDTF">2022-04-20T17:00:27Z</dcterms:modified>
</cp:coreProperties>
</file>